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93" r:id="rId7"/>
    <p:sldId id="283" r:id="rId8"/>
    <p:sldId id="284" r:id="rId9"/>
    <p:sldId id="267" r:id="rId10"/>
    <p:sldId id="268" r:id="rId11"/>
    <p:sldId id="269" r:id="rId12"/>
    <p:sldId id="270" r:id="rId13"/>
    <p:sldId id="274" r:id="rId14"/>
    <p:sldId id="294" r:id="rId15"/>
    <p:sldId id="295" r:id="rId16"/>
    <p:sldId id="296" r:id="rId17"/>
    <p:sldId id="297" r:id="rId18"/>
    <p:sldId id="271" r:id="rId19"/>
  </p:sldIdLst>
  <p:sldSz cx="12192000" cy="6858000"/>
  <p:notesSz cx="12192000" cy="6858000"/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90"/>
        <p:guide pos="21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6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1.png"/><Relationship Id="rId7" Type="http://schemas.openxmlformats.org/officeDocument/2006/relationships/tags" Target="../tags/tag2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2.png"/><Relationship Id="rId7" Type="http://schemas.openxmlformats.org/officeDocument/2006/relationships/tags" Target="../tags/tag3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3.png"/><Relationship Id="rId7" Type="http://schemas.openxmlformats.org/officeDocument/2006/relationships/tags" Target="../tags/tag3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4.png"/><Relationship Id="rId7" Type="http://schemas.openxmlformats.org/officeDocument/2006/relationships/tags" Target="../tags/tag3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5.png"/><Relationship Id="rId7" Type="http://schemas.openxmlformats.org/officeDocument/2006/relationships/tags" Target="../tags/tag3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6.png"/><Relationship Id="rId7" Type="http://schemas.openxmlformats.org/officeDocument/2006/relationships/tags" Target="../tags/tag3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7.png"/><Relationship Id="rId7" Type="http://schemas.openxmlformats.org/officeDocument/2006/relationships/tags" Target="../tags/tag3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3.png"/><Relationship Id="rId7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26.png"/><Relationship Id="rId7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32.png"/><Relationship Id="rId2" Type="http://schemas.openxmlformats.org/officeDocument/2006/relationships/image" Target="../media/image2.png"/><Relationship Id="rId19" Type="http://schemas.openxmlformats.org/officeDocument/2006/relationships/tags" Target="../tags/tag11.xml"/><Relationship Id="rId18" Type="http://schemas.openxmlformats.org/officeDocument/2006/relationships/image" Target="../media/image31.png"/><Relationship Id="rId17" Type="http://schemas.openxmlformats.org/officeDocument/2006/relationships/tags" Target="../tags/tag10.xml"/><Relationship Id="rId16" Type="http://schemas.openxmlformats.org/officeDocument/2006/relationships/image" Target="../media/image30.png"/><Relationship Id="rId15" Type="http://schemas.openxmlformats.org/officeDocument/2006/relationships/tags" Target="../tags/tag9.xml"/><Relationship Id="rId14" Type="http://schemas.openxmlformats.org/officeDocument/2006/relationships/image" Target="../media/image29.png"/><Relationship Id="rId13" Type="http://schemas.openxmlformats.org/officeDocument/2006/relationships/tags" Target="../tags/tag8.xml"/><Relationship Id="rId12" Type="http://schemas.openxmlformats.org/officeDocument/2006/relationships/image" Target="../media/image28.png"/><Relationship Id="rId11" Type="http://schemas.openxmlformats.org/officeDocument/2006/relationships/tags" Target="../tags/tag7.xml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27.png"/><Relationship Id="rId7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37.png"/><Relationship Id="rId17" Type="http://schemas.openxmlformats.org/officeDocument/2006/relationships/tags" Target="../tags/tag17.xml"/><Relationship Id="rId16" Type="http://schemas.openxmlformats.org/officeDocument/2006/relationships/image" Target="../media/image36.png"/><Relationship Id="rId15" Type="http://schemas.openxmlformats.org/officeDocument/2006/relationships/tags" Target="../tags/tag16.xml"/><Relationship Id="rId14" Type="http://schemas.openxmlformats.org/officeDocument/2006/relationships/image" Target="../media/image35.png"/><Relationship Id="rId13" Type="http://schemas.openxmlformats.org/officeDocument/2006/relationships/tags" Target="../tags/tag15.xml"/><Relationship Id="rId12" Type="http://schemas.openxmlformats.org/officeDocument/2006/relationships/image" Target="../media/image34.png"/><Relationship Id="rId11" Type="http://schemas.openxmlformats.org/officeDocument/2006/relationships/tags" Target="../tags/tag14.xml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38.png"/><Relationship Id="rId7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43.png"/><Relationship Id="rId17" Type="http://schemas.openxmlformats.org/officeDocument/2006/relationships/tags" Target="../tags/tag23.xml"/><Relationship Id="rId16" Type="http://schemas.openxmlformats.org/officeDocument/2006/relationships/image" Target="../media/image42.png"/><Relationship Id="rId15" Type="http://schemas.openxmlformats.org/officeDocument/2006/relationships/tags" Target="../tags/tag22.xml"/><Relationship Id="rId14" Type="http://schemas.openxmlformats.org/officeDocument/2006/relationships/image" Target="../media/image41.png"/><Relationship Id="rId13" Type="http://schemas.openxmlformats.org/officeDocument/2006/relationships/tags" Target="../tags/tag21.xml"/><Relationship Id="rId12" Type="http://schemas.openxmlformats.org/officeDocument/2006/relationships/image" Target="../media/image40.png"/><Relationship Id="rId11" Type="http://schemas.openxmlformats.org/officeDocument/2006/relationships/tags" Target="../tags/tag20.xml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44.png"/><Relationship Id="rId7" Type="http://schemas.openxmlformats.org/officeDocument/2006/relationships/tags" Target="../tags/tag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6.png"/><Relationship Id="rId11" Type="http://schemas.openxmlformats.org/officeDocument/2006/relationships/tags" Target="../tags/tag26.xml"/><Relationship Id="rId10" Type="http://schemas.openxmlformats.org/officeDocument/2006/relationships/image" Target="../media/image4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9.png"/><Relationship Id="rId7" Type="http://schemas.openxmlformats.org/officeDocument/2006/relationships/tags" Target="../tags/tag2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0.png"/><Relationship Id="rId7" Type="http://schemas.openxmlformats.org/officeDocument/2006/relationships/tags" Target="../tags/tag2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1746" y="1600403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Joyful: Joint Modality Fusion and Graph Contrastive Learning for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 Emotion Recognition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EMNLP 2023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Code:https://github.com/wykstc/MERC-main</a:t>
            </a:r>
            <a:endParaRPr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.1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14400" y="2805430"/>
            <a:ext cx="1042987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38400" y="1676400"/>
            <a:ext cx="7618730" cy="4231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90800" y="1524000"/>
            <a:ext cx="6794500" cy="42818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65120" y="1381125"/>
            <a:ext cx="6933565" cy="51923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95600" y="1447800"/>
            <a:ext cx="6591935" cy="51898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14600" y="1752600"/>
            <a:ext cx="7355205" cy="4065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3890" y="1752600"/>
            <a:ext cx="1136332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14600" y="1524000"/>
            <a:ext cx="7050405" cy="4832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43600" y="1981200"/>
            <a:ext cx="550164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1800" spc="-75" dirty="0">
                <a:latin typeface="Arial" panose="020B0604020202020204"/>
                <a:cs typeface="Arial" panose="020B0604020202020204"/>
              </a:rPr>
              <a:t>(</a:t>
            </a:r>
            <a:r>
              <a:rPr sz="1800" spc="-60" dirty="0">
                <a:latin typeface="Arial" panose="020B0604020202020204"/>
                <a:cs typeface="Arial" panose="020B0604020202020204"/>
              </a:rPr>
              <a:t>1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)</a:t>
            </a:r>
            <a:r>
              <a:rPr sz="1800" dirty="0">
                <a:latin typeface="Arial" panose="020B0604020202020204"/>
                <a:cs typeface="Arial" panose="020B0604020202020204"/>
              </a:rPr>
              <a:t>	Current methods directly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aggregate features of multiple modalities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and ignore global contextual information, leading to poor performance.</a:t>
            </a:r>
            <a:endParaRPr lang="en-US"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17"/>
          <p:cNvSpPr txBox="1"/>
          <p:nvPr>
            <p:custDataLst>
              <p:tags r:id="rId7"/>
            </p:custDataLst>
          </p:nvPr>
        </p:nvSpPr>
        <p:spPr>
          <a:xfrm>
            <a:off x="5943600" y="3886200"/>
            <a:ext cx="5560695" cy="147828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1800" spc="-75" dirty="0">
                <a:latin typeface="Arial" panose="020B0604020202020204"/>
                <a:cs typeface="Arial" panose="020B0604020202020204"/>
              </a:rPr>
              <a:t>(</a:t>
            </a:r>
            <a:r>
              <a:rPr lang="en-US" sz="1800" spc="-75" dirty="0">
                <a:latin typeface="Arial" panose="020B0604020202020204"/>
                <a:cs typeface="Arial" panose="020B0604020202020204"/>
              </a:rPr>
              <a:t>2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)</a:t>
            </a:r>
            <a:r>
              <a:rPr sz="1800" dirty="0">
                <a:latin typeface="Arial" panose="020B0604020202020204"/>
                <a:cs typeface="Arial" panose="020B0604020202020204"/>
              </a:rPr>
              <a:t>	</a:t>
            </a:r>
            <a:r>
              <a:rPr dirty="0">
                <a:latin typeface="Arial" panose="020B0604020202020204"/>
                <a:cs typeface="Arial" panose="020B0604020202020204"/>
                <a:sym typeface="+mn-ea"/>
              </a:rPr>
              <a:t>Since all graph-based methods adopt GNN or  GCN, with the number of layers deepening, the phenomenon of over-smoothing starts</a:t>
            </a:r>
            <a:r>
              <a:rPr lang="en-US" dirty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dirty="0">
                <a:latin typeface="Arial" panose="020B0604020202020204"/>
                <a:cs typeface="Arial" panose="020B0604020202020204"/>
                <a:sym typeface="+mn-ea"/>
              </a:rPr>
              <a:t>to appear, resulting in the representation of similar sentiments being indistinguishable.</a:t>
            </a:r>
            <a:endParaRPr dirty="0">
              <a:latin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4800" y="1219200"/>
            <a:ext cx="5277485" cy="5059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2400" y="1905000"/>
            <a:ext cx="11884025" cy="3964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48400" y="1524000"/>
            <a:ext cx="4686300" cy="4667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1000" y="1295400"/>
            <a:ext cx="4751070" cy="5142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705600" y="2143760"/>
            <a:ext cx="2295525" cy="3333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248400" y="2743200"/>
            <a:ext cx="4457065" cy="6858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324600" y="3695065"/>
            <a:ext cx="5645785" cy="5892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96200" y="4419600"/>
            <a:ext cx="2981325" cy="3333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248400" y="5105400"/>
            <a:ext cx="4915535" cy="6216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1000" y="1295400"/>
            <a:ext cx="4751070" cy="51428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96000" y="1729105"/>
            <a:ext cx="4789805" cy="11029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48400" y="3124200"/>
            <a:ext cx="4491355" cy="8515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72200" y="4343400"/>
            <a:ext cx="4709795" cy="6826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96000" y="5105400"/>
            <a:ext cx="5143500" cy="3429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19800" y="5791200"/>
            <a:ext cx="5335270" cy="640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600" y="1143000"/>
            <a:ext cx="5431790" cy="4323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00140" y="1676400"/>
            <a:ext cx="5581650" cy="8572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43600" y="2953385"/>
            <a:ext cx="5915025" cy="1333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91200" y="4323715"/>
            <a:ext cx="5905500" cy="12477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96000" y="5639435"/>
            <a:ext cx="5095875" cy="109537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15950" y="5562600"/>
            <a:ext cx="470535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95400" y="1371600"/>
            <a:ext cx="1666875" cy="42481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876800" y="1487805"/>
            <a:ext cx="5086350" cy="11715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76800" y="3048000"/>
            <a:ext cx="50673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57400" y="1752600"/>
            <a:ext cx="7889875" cy="3422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22805" y="1310005"/>
            <a:ext cx="7347585" cy="40913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286000" y="5410200"/>
            <a:ext cx="73704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Table 2: Overall performance comparison on IEMOCAP (6-way) in the multimodal (A+T+V) setting. Symbol † indicates that JOYFUL significantly surpassed all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baselines using t-test with p &lt; 0.005.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commondata" val="eyJoZGlkIjoiMmIwM2JjMWMwMTlhZTg1ODk3MWZjODVlMzkxYjUyNj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3760</Words>
  <Application>WPS 演示</Application>
  <PresentationFormat>On-screen Show (4:3)</PresentationFormat>
  <Paragraphs>229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Times New Roman</vt:lpstr>
      <vt:lpstr>华文中宋</vt:lpstr>
      <vt:lpstr>仿宋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19</cp:revision>
  <dcterms:created xsi:type="dcterms:W3CDTF">2023-09-17T03:47:00Z</dcterms:created>
  <dcterms:modified xsi:type="dcterms:W3CDTF">2024-02-01T07:43:15Z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2023-08-29T00:00:00Z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2023-09-19T00:00:00Z</vt:filetime>
  </property>
  <property fmtid="{D5CDD505-2E9C-101B-9397-08002B2CF9AE}" pid="5" name="ICV">
    <vt:lpwstr>7A9CEC7FD66A48219A6B97C65D9302B6_12</vt:lpwstr>
  </property>
  <property fmtid="{D5CDD505-2E9C-101B-9397-08002B2CF9AE}" pid="6" name="KSOProductBuildVer">
    <vt:lpwstr>2052-12.1.0.16120</vt:lpwstr>
  </property>
</Properties>
</file>